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24" r:id="rId2"/>
    <p:sldId id="317" r:id="rId3"/>
    <p:sldId id="1301" r:id="rId4"/>
    <p:sldId id="1304" r:id="rId5"/>
    <p:sldId id="1305" r:id="rId6"/>
    <p:sldId id="841" r:id="rId7"/>
    <p:sldId id="1177" r:id="rId8"/>
    <p:sldId id="1302" r:id="rId9"/>
    <p:sldId id="1303" r:id="rId10"/>
    <p:sldId id="3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k Stuhldreher" initials="MS" lastIdx="6" clrIdx="0">
    <p:extLst>
      <p:ext uri="{19B8F6BF-5375-455C-9EA6-DF929625EA0E}">
        <p15:presenceInfo xmlns:p15="http://schemas.microsoft.com/office/powerpoint/2012/main" userId="Mark Stuhldreher" providerId="None"/>
      </p:ext>
    </p:extLst>
  </p:cmAuthor>
  <p:cmAuthor id="2" name="Dawn Lund" initials="DL" lastIdx="1" clrIdx="1">
    <p:extLst>
      <p:ext uri="{19B8F6BF-5375-455C-9EA6-DF929625EA0E}">
        <p15:presenceInfo xmlns:p15="http://schemas.microsoft.com/office/powerpoint/2012/main" userId="Dawn Lun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3" autoAdjust="0"/>
    <p:restoredTop sz="94660"/>
  </p:normalViewPr>
  <p:slideViewPr>
    <p:cSldViewPr>
      <p:cViewPr varScale="1">
        <p:scale>
          <a:sx n="57" d="100"/>
          <a:sy n="57" d="100"/>
        </p:scale>
        <p:origin x="1076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66600-5E3A-4418-B592-320BBF517A4A}" type="datetimeFigureOut">
              <a:rPr lang="en-US" smtClean="0"/>
              <a:t>10/19/2019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5F2FA-B293-4C09-92D9-B47CD2B8BB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739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70091F1-51A2-4051-901B-42D4D7ABC8C6}" type="slidenum">
              <a:rPr lang="en-US" altLang="en-US" sz="1300" smtClean="0"/>
              <a:pPr>
                <a:spcBef>
                  <a:spcPct val="0"/>
                </a:spcBef>
              </a:pPr>
              <a:t>1</a:t>
            </a:fld>
            <a:endParaRPr lang="en-US" altLang="en-US" sz="1300" dirty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632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3A0023-DF82-4A38-8445-7BCEAEA399F9}" type="datetime1">
              <a:rPr lang="en-US" smtClean="0"/>
              <a:t>10/19/2019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054975F-9DA6-444A-BDB8-118E2606461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B4BB9-3507-43C0-A61A-F5C36EBD5CE0}" type="datetime1">
              <a:rPr lang="en-US" smtClean="0"/>
              <a:t>10/19/2019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C8D27-4108-4FB9-95C1-FC1D92E36A0F}" type="datetime1">
              <a:rPr lang="en-US" smtClean="0"/>
              <a:t>10/19/2019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905000"/>
          </a:xfrm>
        </p:spPr>
        <p:txBody>
          <a:bodyPr/>
          <a:lstStyle>
            <a:lvl1pPr marL="0" marR="0" indent="0" algn="l" defTabSz="914293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1344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F44D-F589-448E-8CA6-3D7D5BFDB112}" type="datetime1">
              <a:rPr lang="en-US" smtClean="0"/>
              <a:t>10/19/2019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695EC-B7C7-4C34-A3F7-5065B2DDF70C}" type="datetime1">
              <a:rPr lang="en-US" smtClean="0"/>
              <a:t>10/19/2019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ED52E-E757-4159-8667-3BFAA7353106}" type="datetime1">
              <a:rPr lang="en-US" smtClean="0"/>
              <a:t>10/19/2019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651AF-7618-465A-9590-59C7950756F3}" type="datetime1">
              <a:rPr lang="en-US" smtClean="0"/>
              <a:t>10/19/2019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B96BE-12EF-4E80-8047-E7BE465A4987}" type="datetime1">
              <a:rPr lang="en-US" smtClean="0"/>
              <a:t>10/19/2019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7B383-6C52-42BF-B4BD-5CB893DAAE5C}" type="datetime1">
              <a:rPr lang="en-US" smtClean="0"/>
              <a:t>10/19/2019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EE6F7DE-33E0-4E04-94BE-D68281DE9A61}" type="datetime1">
              <a:rPr lang="en-US" smtClean="0"/>
              <a:t>10/19/2019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D50D96-3ED3-42A7-AD42-29A22B789CFC}" type="datetime1">
              <a:rPr lang="en-US" smtClean="0"/>
              <a:t>10/19/2019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054975F-9DA6-444A-BDB8-118E2606461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13F3FA6-1B48-4218-B747-5C875C163AB3}" type="datetime1">
              <a:rPr lang="en-US" smtClean="0"/>
              <a:t>10/19/2019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054975F-9DA6-444A-BDB8-118E2606461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21080" y="3023649"/>
            <a:ext cx="6751320" cy="182976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effectLst/>
              </a:rPr>
              <a:t>Water and Sewer Rates and Conversion</a:t>
            </a:r>
            <a:br>
              <a:rPr lang="en-US" dirty="0">
                <a:effectLst/>
              </a:rPr>
            </a:br>
            <a:br>
              <a:rPr lang="en-US" dirty="0"/>
            </a:br>
            <a:endParaRPr lang="en-US" altLang="en-US" sz="3600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1080" y="3613776"/>
            <a:ext cx="7467600" cy="1829761"/>
          </a:xfrm>
        </p:spPr>
        <p:txBody>
          <a:bodyPr/>
          <a:lstStyle/>
          <a:p>
            <a:pPr defTabSz="912813" fontAlgn="base">
              <a:spcAft>
                <a:spcPct val="0"/>
              </a:spcAft>
            </a:pPr>
            <a:endParaRPr lang="en-US" altLang="en-US" sz="2000" dirty="0"/>
          </a:p>
          <a:p>
            <a:pPr defTabSz="912813" fontAlgn="base">
              <a:spcAft>
                <a:spcPct val="0"/>
              </a:spcAft>
            </a:pPr>
            <a:endParaRPr lang="en-US" altLang="en-US" b="1" dirty="0"/>
          </a:p>
        </p:txBody>
      </p:sp>
      <p:pic>
        <p:nvPicPr>
          <p:cNvPr id="40965" name="Picture 2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620" y="4021560"/>
            <a:ext cx="1752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EB602597-80BC-4B3A-85EF-F793168E72E5}"/>
              </a:ext>
            </a:extLst>
          </p:cNvPr>
          <p:cNvSpPr txBox="1">
            <a:spLocks/>
          </p:cNvSpPr>
          <p:nvPr/>
        </p:nvSpPr>
        <p:spPr>
          <a:xfrm>
            <a:off x="-762000" y="5615434"/>
            <a:ext cx="5943600" cy="1199704"/>
          </a:xfrm>
          <a:prstGeom prst="rect">
            <a:avLst/>
          </a:prstGeom>
        </p:spPr>
        <p:txBody>
          <a:bodyPr vert="horz" lIns="45720" rIns="45720">
            <a:normAutofit fontScale="70000" lnSpcReduction="20000"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 fontAlgn="base">
              <a:spcAft>
                <a:spcPct val="0"/>
              </a:spcAft>
            </a:pPr>
            <a:r>
              <a:rPr lang="en-US" sz="2600" dirty="0">
                <a:latin typeface="Arial" charset="0"/>
                <a:cs typeface="Arial" charset="0"/>
              </a:rPr>
              <a:t>Dawn Lund</a:t>
            </a:r>
          </a:p>
          <a:p>
            <a:pPr algn="ctr" fontAlgn="base">
              <a:spcAft>
                <a:spcPct val="0"/>
              </a:spcAft>
            </a:pPr>
            <a:r>
              <a:rPr lang="en-US" sz="2600" dirty="0">
                <a:latin typeface="Arial" charset="0"/>
                <a:cs typeface="Arial" charset="0"/>
              </a:rPr>
              <a:t>Vice-President</a:t>
            </a:r>
          </a:p>
          <a:p>
            <a:pPr algn="ctr" fontAlgn="base">
              <a:spcAft>
                <a:spcPct val="0"/>
              </a:spcAft>
            </a:pPr>
            <a:r>
              <a:rPr lang="en-US" sz="2600" dirty="0">
                <a:latin typeface="Arial" charset="0"/>
                <a:cs typeface="Arial" charset="0"/>
              </a:rPr>
              <a:t>Utility Financial Solutions, LLC</a:t>
            </a:r>
          </a:p>
          <a:p>
            <a:pPr algn="ctr" fontAlgn="base">
              <a:spcAft>
                <a:spcPct val="0"/>
              </a:spcAft>
            </a:pPr>
            <a:r>
              <a:rPr lang="en-US" sz="2600" dirty="0">
                <a:latin typeface="Arial" charset="0"/>
                <a:cs typeface="Arial" charset="0"/>
              </a:rPr>
              <a:t>dlund@ufsweb.com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96B7CE6-3690-473F-A830-425179685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975F-9DA6-444A-BDB8-118E26064615}" type="slidenum">
              <a:rPr lang="en-US" smtClean="0"/>
              <a:t>1</a:t>
            </a:fld>
            <a:endParaRPr lang="en-US" dirty="0"/>
          </a:p>
        </p:txBody>
      </p:sp>
      <p:pic>
        <p:nvPicPr>
          <p:cNvPr id="1026" name="Picture 2" descr="City of Beaverton">
            <a:extLst>
              <a:ext uri="{FF2B5EF4-FFF2-40B4-BE49-F238E27FC236}">
                <a16:creationId xmlns:a16="http://schemas.microsoft.com/office/drawing/2014/main" id="{9717F75F-1B9D-47DE-A13A-5007F94D8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5538"/>
            <a:ext cx="476250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8787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ctrTitle"/>
          </p:nvPr>
        </p:nvSpPr>
        <p:spPr>
          <a:xfrm>
            <a:off x="1295400" y="685800"/>
            <a:ext cx="4724400" cy="2971800"/>
          </a:xfrm>
        </p:spPr>
        <p:txBody>
          <a:bodyPr/>
          <a:lstStyle/>
          <a:p>
            <a:r>
              <a:rPr lang="en-US" altLang="en-US"/>
              <a:t>Questions?</a:t>
            </a:r>
            <a:br>
              <a:rPr lang="en-US" altLang="en-US"/>
            </a:br>
            <a:endParaRPr lang="en-US" altLang="en-US"/>
          </a:p>
        </p:txBody>
      </p:sp>
      <p:pic>
        <p:nvPicPr>
          <p:cNvPr id="94211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895600"/>
            <a:ext cx="321627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3894138" y="4800600"/>
            <a:ext cx="5943600" cy="1200150"/>
          </a:xfrm>
        </p:spPr>
        <p:txBody>
          <a:bodyPr>
            <a:normAutofit fontScale="85000" lnSpcReduction="20000"/>
          </a:bodyPr>
          <a:lstStyle/>
          <a:p>
            <a:pPr algn="ctr" fontAlgn="base">
              <a:spcAft>
                <a:spcPct val="0"/>
              </a:spcAft>
              <a:defRPr/>
            </a:pPr>
            <a:r>
              <a:rPr lang="en-US" sz="2800" dirty="0">
                <a:latin typeface="Arial" charset="0"/>
                <a:cs typeface="Arial" charset="0"/>
              </a:rPr>
              <a:t>Dawn Lund, Vice-President</a:t>
            </a:r>
          </a:p>
          <a:p>
            <a:pPr algn="ctr" fontAlgn="base">
              <a:spcAft>
                <a:spcPct val="0"/>
              </a:spcAft>
              <a:defRPr/>
            </a:pPr>
            <a:r>
              <a:rPr lang="en-US" sz="2800" dirty="0">
                <a:latin typeface="Arial" charset="0"/>
                <a:cs typeface="Arial" charset="0"/>
              </a:rPr>
              <a:t>Utility Financial Solutions, LLC</a:t>
            </a:r>
          </a:p>
          <a:p>
            <a:pPr algn="ctr" fontAlgn="base">
              <a:spcAft>
                <a:spcPct val="0"/>
              </a:spcAft>
              <a:defRPr/>
            </a:pPr>
            <a:r>
              <a:rPr lang="en-US" sz="2800" dirty="0">
                <a:latin typeface="Arial" charset="0"/>
                <a:cs typeface="Arial" charset="0"/>
              </a:rPr>
              <a:t>dlund@ufsweb.com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541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63000" y="6424613"/>
            <a:ext cx="254000" cy="365125"/>
          </a:xfrm>
        </p:spPr>
        <p:txBody>
          <a:bodyPr lIns="91429" tIns="45714" rIns="91429" bIns="45714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32812B8-C4B4-4BAA-A78A-26B7B47A1D4D}" type="slidenum">
              <a:rPr lang="en-US"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en-US" dirty="0">
              <a:latin typeface="+mn-lt"/>
              <a:cs typeface="+mn-cs"/>
            </a:endParaRPr>
          </a:p>
        </p:txBody>
      </p:sp>
      <p:sp>
        <p:nvSpPr>
          <p:cNvPr id="23555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7924800" cy="1143000"/>
          </a:xfrm>
        </p:spPr>
        <p:txBody>
          <a:bodyPr/>
          <a:lstStyle/>
          <a:p>
            <a:pPr eaLnBrk="1" hangingPunct="1"/>
            <a:r>
              <a:rPr lang="en-US" altLang="en-US" sz="3800"/>
              <a:t>   Utility Financial Solutions, LLC</a:t>
            </a:r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36600" y="1752600"/>
            <a:ext cx="7404100" cy="447516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Arial" charset="0"/>
                <a:cs typeface="Arial" charset="0"/>
              </a:rPr>
              <a:t>International consulting firm providing cost of service and financial plans and services to utilities across the country, Canada, Guam and the Caribbean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Arial" charset="0"/>
                <a:cs typeface="Arial" charset="0"/>
              </a:rPr>
              <a:t>Instructors for cost of service and financial planning for APPA, speakers for organizations across the country including AWWA. 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Arial" charset="0"/>
                <a:cs typeface="Arial" charset="0"/>
              </a:rPr>
              <a:t>Hometown Connections preferred vendor for COS and financial analysis  </a:t>
            </a:r>
          </a:p>
          <a:p>
            <a:pPr>
              <a:defRPr/>
            </a:pPr>
            <a:endParaRPr lang="en-US" sz="2400" dirty="0">
              <a:latin typeface="Arial" charset="0"/>
              <a:cs typeface="Arial" charset="0"/>
            </a:endParaRPr>
          </a:p>
          <a:p>
            <a:pPr eaLnBrk="1" hangingPunct="1">
              <a:defRPr/>
            </a:pPr>
            <a:endParaRPr lang="en-US" sz="2400" dirty="0">
              <a:latin typeface="Arial" charset="0"/>
              <a:cs typeface="Arial" charset="0"/>
            </a:endParaRPr>
          </a:p>
        </p:txBody>
      </p:sp>
      <p:pic>
        <p:nvPicPr>
          <p:cNvPr id="23557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214" y="5888000"/>
            <a:ext cx="15716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7897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4DA5471-D600-4392-9DB9-6F930EAC1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42900" y="300832"/>
            <a:ext cx="9829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Financial Projection Completed in 2018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C41C1D6-4E9D-4EE3-BDFC-3488BCF2C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700310"/>
            <a:ext cx="8610600" cy="4830763"/>
          </a:xfrm>
        </p:spPr>
        <p:txBody>
          <a:bodyPr>
            <a:normAutofit/>
          </a:bodyPr>
          <a:lstStyle/>
          <a:p>
            <a:r>
              <a:rPr lang="en-US" sz="3200" dirty="0"/>
              <a:t>System operating at losses and cash is critical</a:t>
            </a:r>
          </a:p>
          <a:p>
            <a:r>
              <a:rPr lang="en-US" sz="3200" dirty="0"/>
              <a:t>Meter Conversion study</a:t>
            </a:r>
          </a:p>
          <a:p>
            <a:pPr lvl="1"/>
            <a:r>
              <a:rPr lang="en-US" dirty="0"/>
              <a:t>Converting to charges by meter size maintaining overall revenues</a:t>
            </a:r>
          </a:p>
          <a:p>
            <a:r>
              <a:rPr lang="en-US" dirty="0"/>
              <a:t>Plan identified 9.9% (Water) and 11.5% (Sewer) for five years</a:t>
            </a:r>
          </a:p>
          <a:p>
            <a:pPr lvl="1"/>
            <a:r>
              <a:rPr lang="en-US" dirty="0"/>
              <a:t>Should be update yearly</a:t>
            </a:r>
          </a:p>
          <a:p>
            <a:pPr lvl="1"/>
            <a:r>
              <a:rPr lang="en-US" dirty="0"/>
              <a:t>This is the second rate increase implementation effective January 1, 2020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0CB082-0362-4609-9AA3-9988759D2A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5373" y="6204147"/>
            <a:ext cx="1385436" cy="653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101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4DA5471-D600-4392-9DB9-6F930EAC1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Current Rate Structure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C41C1D6-4E9D-4EE3-BDFC-3488BCF2C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600200"/>
            <a:ext cx="8610600" cy="4830763"/>
          </a:xfrm>
        </p:spPr>
        <p:txBody>
          <a:bodyPr>
            <a:normAutofit/>
          </a:bodyPr>
          <a:lstStyle/>
          <a:p>
            <a:r>
              <a:rPr lang="en-US" sz="3200" dirty="0"/>
              <a:t>Currently charges a blended method</a:t>
            </a:r>
          </a:p>
          <a:p>
            <a:pPr lvl="1"/>
            <a:r>
              <a:rPr lang="en-US" dirty="0"/>
              <a:t>REU, Customer and Debt charge, Commodity </a:t>
            </a:r>
          </a:p>
          <a:p>
            <a:r>
              <a:rPr lang="en-US" sz="3600" dirty="0"/>
              <a:t>REU can be subjective</a:t>
            </a:r>
          </a:p>
          <a:p>
            <a:pPr lvl="1"/>
            <a:r>
              <a:rPr lang="en-US" sz="3200" dirty="0"/>
              <a:t>Same meter size can have different REUS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0CB082-0362-4609-9AA3-9988759D2A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5373" y="6204147"/>
            <a:ext cx="1385436" cy="65385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CD5D438-D57D-41B0-905C-00FCADD316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170696"/>
            <a:ext cx="4504191" cy="1998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156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4DA5471-D600-4392-9DB9-6F930EAC1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0500" y="152400"/>
            <a:ext cx="95250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Lessen Ambiguity REU by Meter AND Usage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EE003FB-9B42-4B10-AEDC-0A0C12FCB8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5373" y="6204147"/>
            <a:ext cx="1385436" cy="65385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B6B961D-AB45-4195-A264-0B918572CD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1108345"/>
            <a:ext cx="2777794" cy="531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976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4DA5471-D600-4392-9DB9-6F930EAC1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Industry Standard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C41C1D6-4E9D-4EE3-BDFC-3488BCF2C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Progressive charge by meter size</a:t>
            </a:r>
          </a:p>
          <a:p>
            <a:pPr lvl="1"/>
            <a:r>
              <a:rPr lang="en-US" sz="3200" b="1" i="1" dirty="0"/>
              <a:t>The larger meter increases are offset by the removal of the REU</a:t>
            </a:r>
            <a:endParaRPr lang="en-US" sz="3000" b="1" i="1" dirty="0"/>
          </a:p>
          <a:p>
            <a:r>
              <a:rPr lang="en-US" sz="3600" dirty="0"/>
              <a:t>REU conversion to meter size, while protecting overall revenues</a:t>
            </a:r>
          </a:p>
          <a:p>
            <a:pPr lvl="1"/>
            <a:r>
              <a:rPr lang="en-US" sz="3600" dirty="0"/>
              <a:t>First step in meter conversion</a:t>
            </a:r>
          </a:p>
          <a:p>
            <a:pPr lvl="1"/>
            <a:r>
              <a:rPr lang="en-US" sz="3200" dirty="0"/>
              <a:t>Using 1” as base size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EE003FB-9B42-4B10-AEDC-0A0C12FCB8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5373" y="6204147"/>
            <a:ext cx="1385436" cy="653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12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7F219-19A3-4971-8F1D-FE20C3B80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28600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Water Rates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390A70-C533-4B97-9EBA-6E33A51F0B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5373" y="6204147"/>
            <a:ext cx="1385436" cy="65385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318F390-B42C-4475-842C-DCFB5D9CEF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62628"/>
            <a:ext cx="5001033" cy="6795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941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7F219-19A3-4971-8F1D-FE20C3B80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209800" y="-53001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Sewer Rates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390A70-C533-4B97-9EBA-6E33A51F0B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5373" y="6204147"/>
            <a:ext cx="1385436" cy="65385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305AB8F-ECD3-4E6B-9398-58EA8377AD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131630"/>
            <a:ext cx="4542305" cy="6594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712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4DA5471-D600-4392-9DB9-6F930EAC1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Working Through Issues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C41C1D6-4E9D-4EE3-BDFC-3488BCF2C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Staff spent many hours researching data to get it right</a:t>
            </a:r>
          </a:p>
          <a:p>
            <a:r>
              <a:rPr lang="en-US" sz="3600" dirty="0"/>
              <a:t>A revenue proof was conducted to test the data</a:t>
            </a:r>
          </a:p>
          <a:p>
            <a:r>
              <a:rPr lang="en-US" sz="3600" dirty="0"/>
              <a:t>The transition will not be perfect</a:t>
            </a:r>
          </a:p>
          <a:p>
            <a:r>
              <a:rPr lang="en-US" sz="3600" dirty="0"/>
              <a:t>It is be a more equitable and less ambiguous method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EE003FB-9B42-4B10-AEDC-0A0C12FCB8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5373" y="6204147"/>
            <a:ext cx="1385436" cy="653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9288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16774</TotalTime>
  <Words>270</Words>
  <Application>Microsoft Office PowerPoint</Application>
  <PresentationFormat>On-screen Show (4:3)</PresentationFormat>
  <Paragraphs>49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Water and Sewer Rates and Conversion  </vt:lpstr>
      <vt:lpstr>   Utility Financial Solutions, LLC</vt:lpstr>
      <vt:lpstr>Financial Projection Completed in 2018</vt:lpstr>
      <vt:lpstr>Current Rate Structure</vt:lpstr>
      <vt:lpstr>Lessen Ambiguity REU by Meter AND Usage</vt:lpstr>
      <vt:lpstr>Industry Standard</vt:lpstr>
      <vt:lpstr>Water Rates</vt:lpstr>
      <vt:lpstr>Sewer Rates</vt:lpstr>
      <vt:lpstr>Working Through Issues</vt:lpstr>
      <vt:lpstr>Questions?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Explaining Rate Increases to End User</dc:title>
  <dc:creator>Dawn Lund</dc:creator>
  <cp:lastModifiedBy>Dawn Lund</cp:lastModifiedBy>
  <cp:revision>352</cp:revision>
  <dcterms:created xsi:type="dcterms:W3CDTF">2012-06-14T14:36:47Z</dcterms:created>
  <dcterms:modified xsi:type="dcterms:W3CDTF">2019-10-19T13:51:01Z</dcterms:modified>
</cp:coreProperties>
</file>